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68" r:id="rId2"/>
    <p:sldId id="325" r:id="rId3"/>
    <p:sldId id="327" r:id="rId4"/>
    <p:sldId id="326" r:id="rId5"/>
    <p:sldId id="342" r:id="rId6"/>
    <p:sldId id="394" r:id="rId7"/>
    <p:sldId id="406" r:id="rId8"/>
    <p:sldId id="395" r:id="rId9"/>
    <p:sldId id="380" r:id="rId10"/>
    <p:sldId id="381" r:id="rId11"/>
    <p:sldId id="382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44" r:id="rId20"/>
    <p:sldId id="345" r:id="rId21"/>
    <p:sldId id="346" r:id="rId22"/>
    <p:sldId id="347" r:id="rId23"/>
    <p:sldId id="396" r:id="rId24"/>
    <p:sldId id="397" r:id="rId25"/>
    <p:sldId id="398" r:id="rId26"/>
    <p:sldId id="399" r:id="rId27"/>
    <p:sldId id="404" r:id="rId28"/>
    <p:sldId id="405" r:id="rId29"/>
    <p:sldId id="400" r:id="rId30"/>
    <p:sldId id="401" r:id="rId31"/>
    <p:sldId id="402" r:id="rId32"/>
    <p:sldId id="403" r:id="rId33"/>
    <p:sldId id="348" r:id="rId34"/>
    <p:sldId id="349" r:id="rId35"/>
    <p:sldId id="350" r:id="rId36"/>
    <p:sldId id="351" r:id="rId37"/>
    <p:sldId id="353" r:id="rId38"/>
    <p:sldId id="354" r:id="rId39"/>
    <p:sldId id="355" r:id="rId40"/>
    <p:sldId id="356" r:id="rId41"/>
    <p:sldId id="407" r:id="rId42"/>
    <p:sldId id="408" r:id="rId43"/>
    <p:sldId id="409" r:id="rId44"/>
    <p:sldId id="410" r:id="rId45"/>
    <p:sldId id="411" r:id="rId46"/>
    <p:sldId id="412" r:id="rId47"/>
    <p:sldId id="413" r:id="rId48"/>
    <p:sldId id="414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2"/>
    <a:srgbClr val="E3A856"/>
    <a:srgbClr val="00487B"/>
    <a:srgbClr val="007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4AA66347-1705-604F-BA79-6BEC32AA6CF3}" type="datetimeFigureOut">
              <a:rPr lang="en-US"/>
              <a:pPr/>
              <a:t>2/28/16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5E9AA51F-A2E3-9341-B2CB-1728D4E50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5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831D5D12-A136-8C42-B19C-727A26E1A954}" type="datetimeFigureOut">
              <a:rPr lang="en-US"/>
              <a:pPr/>
              <a:t>2/28/16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D0EC86D2-705E-4E4C-92F1-3F60E1FEA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1pPr>
    <a:lvl2pPr marL="4572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2pPr>
    <a:lvl3pPr marL="9144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3pPr>
    <a:lvl4pPr marL="13716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4pPr>
    <a:lvl5pPr marL="18288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www.wto.org</a:t>
            </a:r>
            <a:r>
              <a:rPr lang="en-US" dirty="0" smtClean="0"/>
              <a:t>/</a:t>
            </a:r>
            <a:r>
              <a:rPr lang="en-US" dirty="0" err="1" smtClean="0"/>
              <a:t>english</a:t>
            </a:r>
            <a:r>
              <a:rPr lang="en-US" dirty="0" smtClean="0"/>
              <a:t>/</a:t>
            </a:r>
            <a:r>
              <a:rPr lang="en-US" dirty="0" err="1" smtClean="0"/>
              <a:t>tratop_e</a:t>
            </a:r>
            <a:r>
              <a:rPr lang="en-US" dirty="0" smtClean="0"/>
              <a:t>/</a:t>
            </a:r>
            <a:r>
              <a:rPr lang="en-US" dirty="0" err="1" smtClean="0"/>
              <a:t>region_e</a:t>
            </a:r>
            <a:r>
              <a:rPr lang="en-US" dirty="0" smtClean="0"/>
              <a:t>/</a:t>
            </a:r>
            <a:r>
              <a:rPr lang="en-US" dirty="0" err="1" smtClean="0"/>
              <a:t>regfac_e.htm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0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asiafoundation.org</a:t>
            </a:r>
            <a:r>
              <a:rPr lang="en-US" dirty="0" smtClean="0"/>
              <a:t>/in-</a:t>
            </a:r>
            <a:r>
              <a:rPr lang="en-US" dirty="0" err="1" smtClean="0"/>
              <a:t>asia</a:t>
            </a:r>
            <a:r>
              <a:rPr lang="en-US" dirty="0" smtClean="0"/>
              <a:t>/2015/09/09/</a:t>
            </a:r>
            <a:r>
              <a:rPr lang="en-US" dirty="0" err="1" smtClean="0"/>
              <a:t>tpp</a:t>
            </a:r>
            <a:r>
              <a:rPr lang="en-US" dirty="0" smtClean="0"/>
              <a:t>-and-</a:t>
            </a:r>
            <a:r>
              <a:rPr lang="en-US" dirty="0" err="1" smtClean="0"/>
              <a:t>rcep</a:t>
            </a:r>
            <a:r>
              <a:rPr lang="en-US" dirty="0" smtClean="0"/>
              <a:t>-boon-or-bane-for-</a:t>
            </a:r>
            <a:r>
              <a:rPr lang="en-US" dirty="0" err="1" smtClean="0"/>
              <a:t>asean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C4984-8D08-C24B-B288-5A8F8333768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3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www.postwesternworld.com</a:t>
            </a:r>
            <a:r>
              <a:rPr lang="en-US" dirty="0" smtClean="0"/>
              <a:t>/2015/08/21/tussle-regional-influence/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C4984-8D08-C24B-B288-5A8F8333768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3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www.pecc.org</a:t>
            </a:r>
            <a:r>
              <a:rPr lang="en-US" dirty="0" smtClean="0"/>
              <a:t>/state-of-the-region-report-2014/265-state-of-the-region/2014-2015/595-chapter-2-can-rcep-and-the-tpp-be-path-ways-to-ftaap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C4984-8D08-C24B-B288-5A8F8333768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3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705600" cy="1323439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44224"/>
            <a:ext cx="6705600" cy="584776"/>
          </a:xfrm>
        </p:spPr>
        <p:txBody>
          <a:bodyPr/>
          <a:lstStyle>
            <a:lvl1pPr marL="0" indent="0" algn="l">
              <a:buNone/>
              <a:defRPr b="0" i="1">
                <a:solidFill>
                  <a:srgbClr val="002F52"/>
                </a:solidFill>
                <a:latin typeface="Palatino Linotype"/>
                <a:cs typeface="Palatino Linotyp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B58BF-0238-3F4F-8BA7-21C649890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0292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B5920-6679-BF41-B08A-9584B2210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4DB79-9026-674A-8CB3-9EAE7ABF0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4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3886200"/>
            <a:ext cx="6970713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F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B502E-8220-0E45-A607-89882E719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12FFB-A18C-3840-85CB-E62EB7E86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049588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447465"/>
            <a:ext cx="3049588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7465"/>
            <a:ext cx="4041775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929865-FE12-2F45-8BED-9DCF4942A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A015E-868B-B341-95D9-0FA327E2F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A830AA-CAC2-8443-BECC-E3B2EC33C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4049"/>
            <a:ext cx="20177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4049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816100"/>
            <a:ext cx="20177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36AB29-9E45-A142-B4B0-C024F442E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8BC640-4201-D944-B7D0-20CEF8837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wordmark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1163" y="146050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3208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2592388"/>
            <a:ext cx="7239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2255520" y="3383280"/>
            <a:ext cx="6858001" cy="91438"/>
          </a:xfrm>
          <a:prstGeom prst="rect">
            <a:avLst/>
          </a:prstGeom>
          <a:solidFill>
            <a:srgbClr val="002F52"/>
          </a:solidFill>
          <a:ln>
            <a:noFill/>
          </a:ln>
          <a:effectLst>
            <a:innerShdw blurRad="63500" dist="50800" dir="13500000">
              <a:srgbClr val="E3A856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-2324100" y="3406775"/>
            <a:ext cx="6858000" cy="44450"/>
          </a:xfrm>
          <a:prstGeom prst="rect">
            <a:avLst/>
          </a:prstGeom>
          <a:solidFill>
            <a:srgbClr val="E3A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19"/>
          <p:cNvSpPr txBox="1">
            <a:spLocks noChangeArrowheads="1"/>
          </p:cNvSpPr>
          <p:nvPr/>
        </p:nvSpPr>
        <p:spPr bwMode="auto">
          <a:xfrm>
            <a:off x="6400800" y="64008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938"/>
            <a:ext cx="838200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F8B8C109-74AB-CD4E-9842-A6AE79242E6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3" descr="ford-school_blue-vertical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381000"/>
            <a:ext cx="73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066800"/>
            <a:ext cx="6705600" cy="1323439"/>
          </a:xfrm>
        </p:spPr>
        <p:txBody>
          <a:bodyPr/>
          <a:lstStyle/>
          <a:p>
            <a:pPr algn="ctr"/>
            <a:r>
              <a:rPr lang="en-US" dirty="0"/>
              <a:t>The Changing Landscape of Trade Negotiations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743200"/>
            <a:ext cx="6705600" cy="1175706"/>
          </a:xfrm>
        </p:spPr>
        <p:txBody>
          <a:bodyPr/>
          <a:lstStyle/>
          <a:p>
            <a:pPr algn="ctr"/>
            <a:r>
              <a:rPr lang="en-US" dirty="0" smtClean="0"/>
              <a:t>Alan V. Deardorff</a:t>
            </a:r>
          </a:p>
          <a:p>
            <a:pPr algn="ctr"/>
            <a:r>
              <a:rPr lang="en-US" dirty="0" smtClean="0"/>
              <a:t>University of Michigan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771078" y="4528966"/>
            <a:ext cx="67056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0" dirty="0" smtClean="0"/>
              <a:t>Lecture 2</a:t>
            </a:r>
          </a:p>
          <a:p>
            <a:pPr algn="ctr"/>
            <a:r>
              <a:rPr lang="en-US" sz="2400" i="0" dirty="0" err="1" smtClean="0"/>
              <a:t>Nankai</a:t>
            </a:r>
            <a:r>
              <a:rPr lang="en-US" sz="2400" i="0" dirty="0" smtClean="0"/>
              <a:t> University</a:t>
            </a:r>
          </a:p>
          <a:p>
            <a:pPr algn="ctr"/>
            <a:r>
              <a:rPr lang="en-US" sz="2400" i="0" dirty="0" smtClean="0"/>
              <a:t>February 29, 2016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116660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199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1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20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1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200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20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20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 or CUs 20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&amp;CUs+TP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&amp;CUs+TPP+TTI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TAs&amp;CUs+TPP+TTIP+RCE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2997744"/>
          </a:xfrm>
        </p:spPr>
        <p:txBody>
          <a:bodyPr/>
          <a:lstStyle/>
          <a:p>
            <a:r>
              <a:rPr lang="en-US" dirty="0" smtClean="0"/>
              <a:t>Mega-FTAs of the Past</a:t>
            </a:r>
          </a:p>
          <a:p>
            <a:pPr lvl="1"/>
            <a:r>
              <a:rPr lang="en-US" dirty="0" smtClean="0"/>
              <a:t>European Union  (grew from 6 to 28 countries) – Customs Union</a:t>
            </a:r>
          </a:p>
          <a:p>
            <a:pPr lvl="1"/>
            <a:r>
              <a:rPr lang="en-US" dirty="0" smtClean="0"/>
              <a:t>MERCOSUR (Grew from 4 to South American countries)</a:t>
            </a:r>
          </a:p>
          <a:p>
            <a:pPr lvl="1"/>
            <a:r>
              <a:rPr lang="en-US" dirty="0" smtClean="0"/>
              <a:t>ASEAN FTA (10 countries)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Today:  “Mega-FTAs”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7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/>
              <a:t>How Trade Negotiations Have Changed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3970318"/>
          </a:xfrm>
        </p:spPr>
        <p:txBody>
          <a:bodyPr/>
          <a:lstStyle/>
          <a:p>
            <a:r>
              <a:rPr lang="en-US" dirty="0" smtClean="0"/>
              <a:t>1945-1994</a:t>
            </a:r>
          </a:p>
          <a:p>
            <a:pPr lvl="1"/>
            <a:r>
              <a:rPr lang="en-US" dirty="0" smtClean="0"/>
              <a:t>Under GATT, 8 Rounds of Multilateral Trade Negotiations</a:t>
            </a:r>
          </a:p>
          <a:p>
            <a:pPr lvl="2"/>
            <a:r>
              <a:rPr lang="en-US" dirty="0" smtClean="0"/>
              <a:t>Reduced tariffs to about 1/10 what they were before</a:t>
            </a:r>
          </a:p>
          <a:p>
            <a:pPr lvl="2"/>
            <a:r>
              <a:rPr lang="en-US" dirty="0" smtClean="0"/>
              <a:t>On MFN (Most Favored Nation) basis</a:t>
            </a:r>
          </a:p>
          <a:p>
            <a:pPr lvl="2"/>
            <a:r>
              <a:rPr lang="en-US" dirty="0" smtClean="0"/>
              <a:t>Among all GATT Signatories</a:t>
            </a:r>
          </a:p>
          <a:p>
            <a:pPr lvl="3"/>
            <a:r>
              <a:rPr lang="en-US" dirty="0" smtClean="0"/>
              <a:t>15 countries in 1945</a:t>
            </a:r>
          </a:p>
          <a:p>
            <a:pPr lvl="3"/>
            <a:r>
              <a:rPr lang="en-US" dirty="0" smtClean="0"/>
              <a:t>128 countries in 1994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4782847"/>
          </a:xfrm>
        </p:spPr>
        <p:txBody>
          <a:bodyPr/>
          <a:lstStyle/>
          <a:p>
            <a:r>
              <a:rPr lang="en-US" dirty="0" smtClean="0"/>
              <a:t>TPP:  Trans-Pacific Partnership</a:t>
            </a:r>
          </a:p>
          <a:p>
            <a:pPr lvl="1"/>
            <a:r>
              <a:rPr lang="en-US" dirty="0" smtClean="0"/>
              <a:t>12 countries</a:t>
            </a:r>
          </a:p>
          <a:p>
            <a:pPr lvl="1"/>
            <a:r>
              <a:rPr lang="en-US" dirty="0" smtClean="0"/>
              <a:t>Negotiations completed Oct 5, 2015</a:t>
            </a:r>
          </a:p>
          <a:p>
            <a:pPr lvl="1"/>
            <a:r>
              <a:rPr lang="en-US" dirty="0" smtClean="0"/>
              <a:t>Yet to be ratified</a:t>
            </a:r>
          </a:p>
          <a:p>
            <a:pPr lvl="1"/>
            <a:r>
              <a:rPr lang="en-US" dirty="0" smtClean="0"/>
              <a:t>Intended to be open to additional countries</a:t>
            </a:r>
          </a:p>
          <a:p>
            <a:pPr lvl="2"/>
            <a:r>
              <a:rPr lang="en-US" dirty="0" smtClean="0"/>
              <a:t>Indonesia</a:t>
            </a:r>
          </a:p>
          <a:p>
            <a:pPr lvl="2"/>
            <a:r>
              <a:rPr lang="en-US" dirty="0" smtClean="0"/>
              <a:t>S. Korea</a:t>
            </a:r>
            <a:endParaRPr lang="en-US" dirty="0"/>
          </a:p>
          <a:p>
            <a:pPr lvl="2"/>
            <a:r>
              <a:rPr lang="en-US" dirty="0" smtClean="0"/>
              <a:t>Philippines</a:t>
            </a: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/>
              <a:t>Today:  “Mega-FTAs”</a:t>
            </a:r>
          </a:p>
        </p:txBody>
      </p:sp>
    </p:spTree>
    <p:extLst>
      <p:ext uri="{BB962C8B-B14F-4D97-AF65-F5344CB8AC3E}">
        <p14:creationId xmlns:p14="http://schemas.microsoft.com/office/powerpoint/2010/main" val="99674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4684359"/>
          </a:xfrm>
        </p:spPr>
        <p:txBody>
          <a:bodyPr/>
          <a:lstStyle/>
          <a:p>
            <a:r>
              <a:rPr lang="en-US" dirty="0" smtClean="0"/>
              <a:t>RCEP:  Regional Comprehensive Economic Partnership</a:t>
            </a:r>
          </a:p>
          <a:p>
            <a:pPr lvl="1"/>
            <a:r>
              <a:rPr lang="en-US" dirty="0" smtClean="0"/>
              <a:t>10-member ASEAN, plus 6 countries with which ASEAN has FTAs:  </a:t>
            </a:r>
          </a:p>
          <a:p>
            <a:pPr lvl="2"/>
            <a:r>
              <a:rPr lang="en-US" dirty="0" smtClean="0"/>
              <a:t>Australia</a:t>
            </a:r>
          </a:p>
          <a:p>
            <a:pPr lvl="2"/>
            <a:r>
              <a:rPr lang="en-US" dirty="0" smtClean="0"/>
              <a:t>China</a:t>
            </a:r>
          </a:p>
          <a:p>
            <a:pPr lvl="2"/>
            <a:r>
              <a:rPr lang="en-US" dirty="0" smtClean="0"/>
              <a:t>India</a:t>
            </a:r>
          </a:p>
          <a:p>
            <a:pPr lvl="2"/>
            <a:r>
              <a:rPr lang="en-US" dirty="0" smtClean="0"/>
              <a:t>Japan </a:t>
            </a:r>
          </a:p>
          <a:p>
            <a:pPr lvl="2"/>
            <a:r>
              <a:rPr lang="en-US" dirty="0" smtClean="0"/>
              <a:t>S. Korea</a:t>
            </a:r>
          </a:p>
          <a:p>
            <a:pPr lvl="2"/>
            <a:r>
              <a:rPr lang="en-US" dirty="0" smtClean="0"/>
              <a:t>New Zealand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/>
              <a:t>Today:  “Mega-FTAs”</a:t>
            </a:r>
          </a:p>
        </p:txBody>
      </p:sp>
      <p:sp>
        <p:nvSpPr>
          <p:cNvPr id="5" name="Oval 4"/>
          <p:cNvSpPr/>
          <p:nvPr/>
        </p:nvSpPr>
        <p:spPr>
          <a:xfrm>
            <a:off x="2269067" y="3860801"/>
            <a:ext cx="1473200" cy="5757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2185214"/>
          </a:xfrm>
        </p:spPr>
        <p:txBody>
          <a:bodyPr/>
          <a:lstStyle/>
          <a:p>
            <a:r>
              <a:rPr lang="en-US" dirty="0" smtClean="0"/>
              <a:t>TTIP:  Trans-Atlantic Trade and Investment Partnership </a:t>
            </a:r>
          </a:p>
          <a:p>
            <a:pPr lvl="1"/>
            <a:r>
              <a:rPr lang="en-US" dirty="0" smtClean="0"/>
              <a:t>US</a:t>
            </a:r>
          </a:p>
          <a:p>
            <a:pPr lvl="1"/>
            <a:r>
              <a:rPr lang="en-US" dirty="0" smtClean="0"/>
              <a:t>28-member EU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/>
              <a:t>Today:  “Mega-FTAs”</a:t>
            </a:r>
          </a:p>
        </p:txBody>
      </p:sp>
    </p:spTree>
    <p:extLst>
      <p:ext uri="{BB962C8B-B14F-4D97-AF65-F5344CB8AC3E}">
        <p14:creationId xmlns:p14="http://schemas.microsoft.com/office/powerpoint/2010/main" val="224537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5847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More on TPP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0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42900"/>
            <a:ext cx="9144000" cy="616998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20825448">
            <a:off x="2523065" y="1278466"/>
            <a:ext cx="1473200" cy="575734"/>
          </a:xfrm>
          <a:prstGeom prst="ellipse">
            <a:avLst/>
          </a:prstGeom>
          <a:noFill/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0244746">
            <a:off x="1871133" y="1964265"/>
            <a:ext cx="1473200" cy="5757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20486207">
            <a:off x="482600" y="1591734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X?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8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254215"/>
            <a:ext cx="7486841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What Is the TPP?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27820"/>
            <a:ext cx="7467600" cy="47983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Main Features of TPP (only a few of 30 chapters):</a:t>
            </a:r>
          </a:p>
          <a:p>
            <a:pPr lvl="1"/>
            <a:r>
              <a:rPr lang="en-US" dirty="0" smtClean="0"/>
              <a:t>Trade in goods:  Reduce/remove tariffs &amp; NTBs</a:t>
            </a:r>
          </a:p>
          <a:p>
            <a:pPr lvl="1"/>
            <a:r>
              <a:rPr lang="en-US" dirty="0" smtClean="0"/>
              <a:t>Trade in services:  Reduce/remove barriers</a:t>
            </a:r>
          </a:p>
          <a:p>
            <a:pPr lvl="1"/>
            <a:r>
              <a:rPr lang="en-US" dirty="0" smtClean="0"/>
              <a:t>Digital trade:  Facilitate data flows and E-commerce</a:t>
            </a:r>
          </a:p>
          <a:p>
            <a:pPr lvl="1"/>
            <a:r>
              <a:rPr lang="en-US" dirty="0" smtClean="0"/>
              <a:t>Investment:  Investor/State Dispute Resolution</a:t>
            </a:r>
          </a:p>
          <a:p>
            <a:pPr lvl="1"/>
            <a:r>
              <a:rPr lang="en-US" dirty="0" smtClean="0"/>
              <a:t>Intellectual Property:   Expanded patents, etc.</a:t>
            </a:r>
          </a:p>
          <a:p>
            <a:pPr lvl="1"/>
            <a:r>
              <a:rPr lang="en-US" dirty="0"/>
              <a:t>Labor:  Enforcement of </a:t>
            </a:r>
            <a:r>
              <a:rPr lang="en-US" dirty="0" smtClean="0"/>
              <a:t>standards</a:t>
            </a:r>
            <a:endParaRPr lang="en-US" dirty="0"/>
          </a:p>
          <a:p>
            <a:pPr lvl="1"/>
            <a:r>
              <a:rPr lang="en-US" dirty="0"/>
              <a:t>Environment:  Enforcement of standards</a:t>
            </a:r>
          </a:p>
          <a:p>
            <a:pPr lvl="1"/>
            <a:r>
              <a:rPr lang="en-US" dirty="0" smtClean="0"/>
              <a:t>State-Owned Firms:  Competitive neutrality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4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254215"/>
            <a:ext cx="7486841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Oddities of the 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27820"/>
            <a:ext cx="7467600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Tariffs</a:t>
            </a:r>
          </a:p>
          <a:p>
            <a:pPr lvl="1"/>
            <a:r>
              <a:rPr lang="en-US" dirty="0" smtClean="0"/>
              <a:t>Cars and trucks: US tariffs removed</a:t>
            </a:r>
          </a:p>
          <a:p>
            <a:pPr lvl="2"/>
            <a:r>
              <a:rPr lang="en-US" dirty="0"/>
              <a:t>Cars:  2.5%, removal phased in over 25 years.</a:t>
            </a:r>
          </a:p>
          <a:p>
            <a:pPr lvl="2"/>
            <a:r>
              <a:rPr lang="en-US" dirty="0"/>
              <a:t>Trucks:  25%, removal phased in over 30 Years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Schedules and rates differ by exporting country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6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36"/>
            <a:ext cx="9144000" cy="36782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4085613"/>
            <a:ext cx="9144000" cy="1125957"/>
            <a:chOff x="0" y="5009314"/>
            <a:chExt cx="9144000" cy="11259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08440"/>
              <a:ext cx="9144000" cy="7268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009314"/>
              <a:ext cx="9144000" cy="4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370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3834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152" y="5330913"/>
            <a:ext cx="2069847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Bovine Meat Cuts (i.e., Beef)</a:t>
            </a:r>
            <a:endParaRPr lang="en-US" sz="2400" dirty="0"/>
          </a:p>
        </p:txBody>
      </p:sp>
      <p:cxnSp>
        <p:nvCxnSpPr>
          <p:cNvPr id="8" name="Curved Connector 7"/>
          <p:cNvCxnSpPr/>
          <p:nvPr/>
        </p:nvCxnSpPr>
        <p:spPr>
          <a:xfrm rot="10800000" flipH="1">
            <a:off x="400873" y="4953002"/>
            <a:ext cx="390272" cy="608745"/>
          </a:xfrm>
          <a:prstGeom prst="curvedConnector4">
            <a:avLst>
              <a:gd name="adj1" fmla="val -58575"/>
              <a:gd name="adj2" fmla="val 6896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3514" y="5619182"/>
            <a:ext cx="325162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US21:  No higher that Peru FTA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714900" y="5041869"/>
            <a:ext cx="1269866" cy="5773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8969" y="460301"/>
            <a:ext cx="2368093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EIF:  Entry In Force (duty-free from start)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847579" y="1096895"/>
            <a:ext cx="692655" cy="12893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15171" y="5983264"/>
            <a:ext cx="2406573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US13:  Base rate until 2022; duty-free in 2022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866820" y="5003382"/>
            <a:ext cx="711894" cy="9621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89086" y="3327623"/>
            <a:ext cx="3251628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B10:  Eliminated in 10 annual stages, duty-free in year 10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>
            <a:off x="5914900" y="3973954"/>
            <a:ext cx="2050626" cy="56757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9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8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254215"/>
            <a:ext cx="7486841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Oddities of the 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27820"/>
            <a:ext cx="7467600" cy="4798344"/>
          </a:xfrm>
        </p:spPr>
        <p:txBody>
          <a:bodyPr>
            <a:normAutofit/>
          </a:bodyPr>
          <a:lstStyle/>
          <a:p>
            <a:r>
              <a:rPr lang="en-US" dirty="0"/>
              <a:t>ISDS:  </a:t>
            </a:r>
            <a:r>
              <a:rPr lang="en-US" dirty="0" smtClean="0"/>
              <a:t>Investor</a:t>
            </a:r>
            <a:r>
              <a:rPr lang="en-US" dirty="0"/>
              <a:t>/State Dispute </a:t>
            </a:r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Controversial</a:t>
            </a:r>
          </a:p>
          <a:p>
            <a:pPr lvl="1"/>
            <a:r>
              <a:rPr lang="en-US" dirty="0" smtClean="0"/>
              <a:t>Does not apply to tobacco industry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3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3293209"/>
          </a:xfrm>
        </p:spPr>
        <p:txBody>
          <a:bodyPr/>
          <a:lstStyle/>
          <a:p>
            <a:r>
              <a:rPr lang="en-US" dirty="0" smtClean="0"/>
              <a:t>1945-1994</a:t>
            </a:r>
          </a:p>
          <a:p>
            <a:pPr lvl="1"/>
            <a:r>
              <a:rPr lang="en-US" dirty="0" smtClean="0"/>
              <a:t>Culminated in the 1995 creation of the World Trade Organization, which included</a:t>
            </a:r>
          </a:p>
          <a:p>
            <a:pPr lvl="2"/>
            <a:r>
              <a:rPr lang="en-US" dirty="0" smtClean="0"/>
              <a:t>GATT</a:t>
            </a:r>
          </a:p>
          <a:p>
            <a:pPr lvl="2"/>
            <a:r>
              <a:rPr lang="en-US" dirty="0" smtClean="0"/>
              <a:t>GATS</a:t>
            </a:r>
          </a:p>
          <a:p>
            <a:pPr lvl="2"/>
            <a:r>
              <a:rPr lang="en-US" dirty="0" smtClean="0"/>
              <a:t>TRIPs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47800" y="6858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smtClean="0"/>
              <a:t>How Trade Negotiations Have 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254215"/>
            <a:ext cx="7486841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Oddities of the 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27820"/>
            <a:ext cx="7467600" cy="47983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Biologic Drugs </a:t>
            </a:r>
          </a:p>
          <a:p>
            <a:pPr marL="914400" lvl="2" indent="0">
              <a:buNone/>
            </a:pPr>
            <a:r>
              <a:rPr lang="en-US" dirty="0"/>
              <a:t>(advanced medicines made from living organisms)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issue:  </a:t>
            </a:r>
            <a:r>
              <a:rPr lang="en-US" sz="2800" dirty="0" smtClean="0"/>
              <a:t>Time </a:t>
            </a:r>
            <a:r>
              <a:rPr lang="en-US" sz="2800" dirty="0"/>
              <a:t>period of permitted data </a:t>
            </a:r>
            <a:r>
              <a:rPr lang="en-US" sz="2800" dirty="0" smtClean="0"/>
              <a:t>exclusivity</a:t>
            </a:r>
            <a:endParaRPr lang="en-US" sz="2800" dirty="0"/>
          </a:p>
          <a:p>
            <a:pPr lvl="1"/>
            <a:r>
              <a:rPr lang="en-US" dirty="0"/>
              <a:t>US wanted 12 years of protection, as contained in the </a:t>
            </a:r>
            <a:r>
              <a:rPr lang="en-US" dirty="0" smtClean="0"/>
              <a:t>Obama Care.  </a:t>
            </a:r>
            <a:endParaRPr lang="en-US" dirty="0"/>
          </a:p>
          <a:p>
            <a:pPr lvl="1"/>
            <a:r>
              <a:rPr lang="en-US" dirty="0"/>
              <a:t>Australia and others wanted much shorter protection, 5 or 6 </a:t>
            </a:r>
            <a:r>
              <a:rPr lang="en-US" dirty="0" smtClean="0"/>
              <a:t>years.</a:t>
            </a:r>
          </a:p>
          <a:p>
            <a:pPr lvl="1"/>
            <a:r>
              <a:rPr lang="en-US" dirty="0"/>
              <a:t>Compromise:  US </a:t>
            </a:r>
            <a:r>
              <a:rPr lang="en-US" dirty="0" smtClean="0"/>
              <a:t>keeps 12</a:t>
            </a:r>
            <a:r>
              <a:rPr lang="en-US" dirty="0"/>
              <a:t>-</a:t>
            </a:r>
            <a:r>
              <a:rPr lang="en-US" dirty="0" smtClean="0"/>
              <a:t>years; others </a:t>
            </a:r>
            <a:r>
              <a:rPr lang="en-US" dirty="0"/>
              <a:t>will not.  5 years protection will be an increase for some countries.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8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254215"/>
            <a:ext cx="7486841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Oddities of the 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27820"/>
            <a:ext cx="7467600" cy="4798344"/>
          </a:xfrm>
        </p:spPr>
        <p:txBody>
          <a:bodyPr>
            <a:normAutofit/>
          </a:bodyPr>
          <a:lstStyle/>
          <a:p>
            <a:r>
              <a:rPr lang="en-US" dirty="0" smtClean="0"/>
              <a:t>Japanese Agriculture:  </a:t>
            </a:r>
            <a:endParaRPr lang="en-US" dirty="0"/>
          </a:p>
          <a:p>
            <a:pPr lvl="1"/>
            <a:r>
              <a:rPr lang="en-US" dirty="0"/>
              <a:t>Japan will lower its tariff on beef from over 38.5% to 9% over 16 years</a:t>
            </a:r>
          </a:p>
          <a:p>
            <a:pPr lvl="1"/>
            <a:r>
              <a:rPr lang="en-US" dirty="0"/>
              <a:t>Pork tariff will fall from 4.3% to 2.2%, but will also lower minimum import price from ¥482/kg to ¥125, and later to ¥50.</a:t>
            </a:r>
          </a:p>
          <a:p>
            <a:pPr lvl="1"/>
            <a:r>
              <a:rPr lang="en-US" dirty="0" smtClean="0"/>
              <a:t>Rice (no cut in tariff):  </a:t>
            </a:r>
            <a:r>
              <a:rPr lang="en-US" dirty="0"/>
              <a:t>New duty-free quota of 50,000 tons, rising to 75,000 tons in year 13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1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254215"/>
            <a:ext cx="7486841" cy="1143000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Oddities of the TPP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27820"/>
            <a:ext cx="7467600" cy="47983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Exchange Rates</a:t>
            </a:r>
            <a:endParaRPr lang="en-US" dirty="0"/>
          </a:p>
          <a:p>
            <a:pPr lvl="1"/>
            <a:r>
              <a:rPr lang="en-US" dirty="0"/>
              <a:t>US wanted TPP to address currency undervaluation (which makes exports cheaper)</a:t>
            </a:r>
          </a:p>
          <a:p>
            <a:pPr lvl="1"/>
            <a:r>
              <a:rPr lang="en-US" dirty="0"/>
              <a:t>Resolution:  Side Agreement on Exchange Rates:  </a:t>
            </a:r>
          </a:p>
          <a:p>
            <a:pPr lvl="2"/>
            <a:r>
              <a:rPr lang="en-US" dirty="0"/>
              <a:t>Commitment to avoid manipulation</a:t>
            </a:r>
          </a:p>
          <a:p>
            <a:pPr lvl="2"/>
            <a:r>
              <a:rPr lang="en-US" dirty="0"/>
              <a:t>Transparency and Reporting</a:t>
            </a:r>
          </a:p>
          <a:p>
            <a:pPr lvl="2"/>
            <a:r>
              <a:rPr lang="en-US" dirty="0"/>
              <a:t>Group to meet at least annually to discuss macroeconomic and exchange rate issues</a:t>
            </a:r>
          </a:p>
          <a:p>
            <a:pPr lvl="2"/>
            <a:r>
              <a:rPr lang="en-US" dirty="0"/>
              <a:t>No enforcement mechanism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068806"/>
          </a:xfrm>
        </p:spPr>
        <p:txBody>
          <a:bodyPr/>
          <a:lstStyle/>
          <a:p>
            <a:r>
              <a:rPr lang="en-US" dirty="0" smtClean="0"/>
              <a:t>Preferential tariff cuts</a:t>
            </a:r>
          </a:p>
          <a:p>
            <a:pPr lvl="1"/>
            <a:r>
              <a:rPr lang="en-US" dirty="0" smtClean="0"/>
              <a:t>Pro:  trade creation</a:t>
            </a:r>
          </a:p>
          <a:p>
            <a:pPr lvl="2"/>
            <a:r>
              <a:rPr lang="en-US" dirty="0" smtClean="0"/>
              <a:t>Similar to the classic “gains from trade”</a:t>
            </a:r>
          </a:p>
          <a:p>
            <a:pPr lvl="1"/>
            <a:r>
              <a:rPr lang="en-US" dirty="0" smtClean="0"/>
              <a:t>Cons:  </a:t>
            </a:r>
          </a:p>
          <a:p>
            <a:pPr lvl="2"/>
            <a:r>
              <a:rPr lang="en-US" dirty="0" smtClean="0"/>
              <a:t>Trade diversion</a:t>
            </a:r>
          </a:p>
          <a:p>
            <a:pPr lvl="2"/>
            <a:r>
              <a:rPr lang="en-US" dirty="0" smtClean="0"/>
              <a:t>Rules of origin (ROOs)</a:t>
            </a:r>
          </a:p>
          <a:p>
            <a:pPr lvl="2"/>
            <a:r>
              <a:rPr lang="en-US" dirty="0" smtClean="0"/>
              <a:t>Exemption of sensitive sectors</a:t>
            </a:r>
          </a:p>
          <a:p>
            <a:pPr lvl="3"/>
            <a:r>
              <a:rPr lang="en-US" dirty="0" smtClean="0"/>
              <a:t>Sensitive = Most likely to be trade-creating if included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Pros and Cons of all FTAs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1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5090624"/>
          </a:xfrm>
        </p:spPr>
        <p:txBody>
          <a:bodyPr/>
          <a:lstStyle/>
          <a:p>
            <a:r>
              <a:rPr lang="en-US" dirty="0" smtClean="0"/>
              <a:t>Other aspects of actual FTAs</a:t>
            </a:r>
          </a:p>
          <a:p>
            <a:pPr lvl="1"/>
            <a:r>
              <a:rPr lang="en-US" dirty="0" smtClean="0"/>
              <a:t>Pros:</a:t>
            </a:r>
          </a:p>
          <a:p>
            <a:pPr lvl="2"/>
            <a:r>
              <a:rPr lang="en-US" dirty="0" smtClean="0"/>
              <a:t>Extension to trade in services</a:t>
            </a:r>
          </a:p>
          <a:p>
            <a:pPr lvl="2"/>
            <a:r>
              <a:rPr lang="en-US" dirty="0" smtClean="0"/>
              <a:t>Harmonization of regulations</a:t>
            </a:r>
          </a:p>
          <a:p>
            <a:pPr lvl="1"/>
            <a:r>
              <a:rPr lang="en-US" dirty="0" smtClean="0"/>
              <a:t>Cons (?):  </a:t>
            </a:r>
          </a:p>
          <a:p>
            <a:pPr lvl="2"/>
            <a:r>
              <a:rPr lang="en-US" dirty="0" smtClean="0"/>
              <a:t>Extension of IP protection</a:t>
            </a:r>
          </a:p>
          <a:p>
            <a:pPr lvl="2"/>
            <a:r>
              <a:rPr lang="en-US" dirty="0" smtClean="0"/>
              <a:t>Trade enforcement of labor standards</a:t>
            </a:r>
          </a:p>
          <a:p>
            <a:pPr lvl="2"/>
            <a:r>
              <a:rPr lang="en-US" dirty="0" smtClean="0"/>
              <a:t>Trade enforcement of environmental standards</a:t>
            </a:r>
          </a:p>
          <a:p>
            <a:pPr lvl="2"/>
            <a:r>
              <a:rPr lang="en-US" dirty="0" smtClean="0"/>
              <a:t>Investor-State Dispute Settlement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Pros and Cons of </a:t>
            </a:r>
            <a:r>
              <a:rPr lang="en-US" dirty="0"/>
              <a:t>all FTAs </a:t>
            </a:r>
          </a:p>
        </p:txBody>
      </p:sp>
    </p:spTree>
    <p:extLst>
      <p:ext uri="{BB962C8B-B14F-4D97-AF65-F5344CB8AC3E}">
        <p14:creationId xmlns:p14="http://schemas.microsoft.com/office/powerpoint/2010/main" val="380950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647426"/>
          </a:xfrm>
        </p:spPr>
        <p:txBody>
          <a:bodyPr/>
          <a:lstStyle/>
          <a:p>
            <a:r>
              <a:rPr lang="en-US" dirty="0" smtClean="0"/>
              <a:t>Preferential tariff cuts</a:t>
            </a:r>
          </a:p>
          <a:p>
            <a:pPr lvl="1"/>
            <a:r>
              <a:rPr lang="en-US" dirty="0" smtClean="0"/>
              <a:t>Pros:  </a:t>
            </a:r>
          </a:p>
          <a:p>
            <a:pPr lvl="2"/>
            <a:r>
              <a:rPr lang="en-US" dirty="0" smtClean="0"/>
              <a:t>Larger potential for trade creation</a:t>
            </a:r>
          </a:p>
          <a:p>
            <a:pPr lvl="2"/>
            <a:r>
              <a:rPr lang="en-US" dirty="0" smtClean="0"/>
              <a:t>If ROOs are cumulative, less distorting</a:t>
            </a:r>
          </a:p>
          <a:p>
            <a:pPr lvl="2"/>
            <a:r>
              <a:rPr lang="en-US" dirty="0" smtClean="0"/>
              <a:t>Potential for adding members</a:t>
            </a:r>
          </a:p>
          <a:p>
            <a:pPr lvl="2"/>
            <a:r>
              <a:rPr lang="en-US" dirty="0" smtClean="0"/>
              <a:t>Replace multiple rules with a single set</a:t>
            </a:r>
          </a:p>
          <a:p>
            <a:pPr lvl="1"/>
            <a:r>
              <a:rPr lang="en-US" dirty="0" smtClean="0"/>
              <a:t>Cons:  </a:t>
            </a:r>
          </a:p>
          <a:p>
            <a:pPr lvl="2"/>
            <a:r>
              <a:rPr lang="en-US" dirty="0"/>
              <a:t>Though there are fewer outsiders, each </a:t>
            </a:r>
            <a:r>
              <a:rPr lang="en-US" dirty="0" smtClean="0"/>
              <a:t>is </a:t>
            </a:r>
            <a:r>
              <a:rPr lang="en-US" dirty="0"/>
              <a:t>harmed more by trade </a:t>
            </a:r>
            <a:r>
              <a:rPr lang="en-US" dirty="0" smtClean="0"/>
              <a:t>diversion</a:t>
            </a:r>
          </a:p>
          <a:p>
            <a:pPr lvl="2"/>
            <a:r>
              <a:rPr lang="en-US" dirty="0" smtClean="0"/>
              <a:t>In fact (in TPP) there is more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Additional Pros and Cons of Mega-FTAs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1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2874633"/>
          </a:xfrm>
        </p:spPr>
        <p:txBody>
          <a:bodyPr/>
          <a:lstStyle/>
          <a:p>
            <a:r>
              <a:rPr lang="en-US" dirty="0"/>
              <a:t>Other aspects of actual </a:t>
            </a:r>
            <a:r>
              <a:rPr lang="en-US" dirty="0" smtClean="0"/>
              <a:t>Mega-FTAs</a:t>
            </a:r>
            <a:endParaRPr lang="en-US" dirty="0"/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May contribute to broader and more uniform standards</a:t>
            </a:r>
          </a:p>
          <a:p>
            <a:pPr lvl="1"/>
            <a:r>
              <a:rPr lang="en-US" dirty="0" smtClean="0"/>
              <a:t>Cons:  </a:t>
            </a:r>
          </a:p>
          <a:p>
            <a:pPr lvl="2"/>
            <a:r>
              <a:rPr lang="en-US" dirty="0" smtClean="0"/>
              <a:t>Their use as weapons of geopolitics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Additional Pros and Cons of Mega-FTAs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2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7239000" cy="2542234"/>
          </a:xfrm>
        </p:spPr>
        <p:txBody>
          <a:bodyPr/>
          <a:lstStyle/>
          <a:p>
            <a:r>
              <a:rPr lang="en-US" dirty="0" smtClean="0"/>
              <a:t>Might have created pressure to complete Doha Round.  </a:t>
            </a:r>
          </a:p>
          <a:p>
            <a:pPr lvl="1"/>
            <a:r>
              <a:rPr lang="en-US" dirty="0"/>
              <a:t>Possible, just as NAFTA motivated Uruguay </a:t>
            </a:r>
            <a:r>
              <a:rPr lang="en-US" dirty="0" smtClean="0"/>
              <a:t>Round</a:t>
            </a:r>
          </a:p>
          <a:p>
            <a:pPr lvl="1"/>
            <a:r>
              <a:rPr lang="en-US" dirty="0" smtClean="0"/>
              <a:t>Didn’t happen; Round is dead.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Implications of Mega-FTAs for the WTO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1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7239000" cy="4351961"/>
          </a:xfrm>
        </p:spPr>
        <p:txBody>
          <a:bodyPr/>
          <a:lstStyle/>
          <a:p>
            <a:r>
              <a:rPr lang="en-US" dirty="0" smtClean="0"/>
              <a:t>By lowering trade barriers regionally, Mega-FTAs will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asten the decline of uncompetitive industries,</a:t>
            </a:r>
          </a:p>
          <a:p>
            <a:pPr lvl="1"/>
            <a:r>
              <a:rPr lang="en-US" dirty="0" smtClean="0"/>
              <a:t>Thus gradually reduce political forces for protection</a:t>
            </a:r>
          </a:p>
          <a:p>
            <a:pPr lvl="1"/>
            <a:r>
              <a:rPr lang="en-US" dirty="0" smtClean="0"/>
              <a:t>This may reduce the need to use WTO-sanctioned administrative protection (anti-dumping,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Implications of Mega-FTAs for the WTO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2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7239000" cy="3527120"/>
          </a:xfrm>
        </p:spPr>
        <p:txBody>
          <a:bodyPr/>
          <a:lstStyle/>
          <a:p>
            <a:r>
              <a:rPr lang="en-US" dirty="0" smtClean="0"/>
              <a:t>Trade disputes will have alternative </a:t>
            </a:r>
            <a:r>
              <a:rPr lang="en-US" dirty="0" err="1" smtClean="0"/>
              <a:t>fora</a:t>
            </a:r>
            <a:r>
              <a:rPr lang="en-US" dirty="0" smtClean="0"/>
              <a:t> in which to be settled:  Choice between WTO panels and FTA panels</a:t>
            </a:r>
          </a:p>
          <a:p>
            <a:pPr lvl="1"/>
            <a:r>
              <a:rPr lang="en-US" dirty="0" smtClean="0"/>
              <a:t>This may lessen the role of the WTO Dispute Settlement Mechanism</a:t>
            </a:r>
          </a:p>
          <a:p>
            <a:pPr lvl="1"/>
            <a:r>
              <a:rPr lang="en-US" dirty="0" smtClean="0"/>
              <a:t>But it will remain relevant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Implications of Mega-FTAs for the WTO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3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598182"/>
          </a:xfrm>
        </p:spPr>
        <p:txBody>
          <a:bodyPr/>
          <a:lstStyle/>
          <a:p>
            <a:r>
              <a:rPr lang="en-US" dirty="0" smtClean="0"/>
              <a:t>1995-2015</a:t>
            </a:r>
          </a:p>
          <a:p>
            <a:pPr lvl="1"/>
            <a:r>
              <a:rPr lang="en-US" dirty="0" smtClean="0"/>
              <a:t>Under WTO, only one Round of multilateral negotiations covering broad trade policy:  The Doha Round</a:t>
            </a:r>
          </a:p>
          <a:p>
            <a:pPr lvl="2"/>
            <a:r>
              <a:rPr lang="en-US" dirty="0" smtClean="0"/>
              <a:t>Began 2001</a:t>
            </a:r>
          </a:p>
          <a:p>
            <a:pPr lvl="2"/>
            <a:r>
              <a:rPr lang="en-US" dirty="0" smtClean="0"/>
              <a:t>Ended without success at Nairobi Ministerial December 2015</a:t>
            </a:r>
          </a:p>
          <a:p>
            <a:pPr lvl="1"/>
            <a:r>
              <a:rPr lang="en-US" dirty="0" smtClean="0"/>
              <a:t>Only multilateral success has been the 2014 “Bali Package” dealing primarily with Trade Facilitation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/>
              <a:t>How Trade Negotiations Have Changed</a:t>
            </a:r>
          </a:p>
        </p:txBody>
      </p:sp>
    </p:spTree>
    <p:extLst>
      <p:ext uri="{BB962C8B-B14F-4D97-AF65-F5344CB8AC3E}">
        <p14:creationId xmlns:p14="http://schemas.microsoft.com/office/powerpoint/2010/main" val="234560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7239000" cy="4228849"/>
          </a:xfrm>
        </p:spPr>
        <p:txBody>
          <a:bodyPr/>
          <a:lstStyle/>
          <a:p>
            <a:r>
              <a:rPr lang="en-US" dirty="0" smtClean="0"/>
              <a:t>WTO will continue to be important for plurilateral negotiations on issues that transcend the Mega-FTAs</a:t>
            </a:r>
          </a:p>
          <a:p>
            <a:r>
              <a:rPr lang="en-US" dirty="0" smtClean="0"/>
              <a:t>Some issues that lend themselves neither to plurilateral agreements not to Mega-FTAs will remain unresolved</a:t>
            </a:r>
          </a:p>
          <a:p>
            <a:pPr lvl="1"/>
            <a:r>
              <a:rPr lang="en-US" dirty="0" smtClean="0"/>
              <a:t>Most important:  Subsidies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Implications of Mega-FTAs for the WTO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6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239000" cy="4512004"/>
          </a:xfrm>
        </p:spPr>
        <p:txBody>
          <a:bodyPr/>
          <a:lstStyle/>
          <a:p>
            <a:r>
              <a:rPr lang="en-US" sz="2800" dirty="0" smtClean="0"/>
              <a:t>China must decide which Mega-FTAs 	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 smtClean="0"/>
              <a:t>join </a:t>
            </a:r>
            <a:r>
              <a:rPr lang="en-US" sz="2400" dirty="0"/>
              <a:t>(TPP)</a:t>
            </a:r>
          </a:p>
          <a:p>
            <a:pPr lvl="1"/>
            <a:r>
              <a:rPr lang="en-US" sz="2400" dirty="0" smtClean="0"/>
              <a:t>To create (RCEP)</a:t>
            </a:r>
            <a:endParaRPr lang="en-US" sz="2400" dirty="0"/>
          </a:p>
          <a:p>
            <a:pPr lvl="1"/>
            <a:r>
              <a:rPr lang="en-US" sz="2400" dirty="0" smtClean="0"/>
              <a:t>To push for (FTAAP = Free Trade Area of Asia and the Pacific)</a:t>
            </a:r>
          </a:p>
          <a:p>
            <a:r>
              <a:rPr lang="en-US" sz="2800" dirty="0" smtClean="0"/>
              <a:t>Will China seek to use FTAs to</a:t>
            </a:r>
          </a:p>
          <a:p>
            <a:pPr lvl="1"/>
            <a:r>
              <a:rPr lang="en-US" sz="2400" dirty="0" smtClean="0"/>
              <a:t>Wall itself off from other major countries? </a:t>
            </a:r>
          </a:p>
          <a:p>
            <a:pPr lvl="1"/>
            <a:r>
              <a:rPr lang="en-US" sz="2400" dirty="0" smtClean="0"/>
              <a:t>Or join in economic integration with other major countries?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Implications of </a:t>
            </a:r>
            <a:r>
              <a:rPr lang="en-US" dirty="0"/>
              <a:t>Mega-FTAs for </a:t>
            </a:r>
            <a:r>
              <a:rPr lang="en-US" dirty="0" smtClean="0"/>
              <a:t>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1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1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7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900"/>
            <a:ext cx="9144000" cy="64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0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89000"/>
            <a:ext cx="76073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3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239000" cy="4241161"/>
          </a:xfrm>
        </p:spPr>
        <p:txBody>
          <a:bodyPr/>
          <a:lstStyle/>
          <a:p>
            <a:r>
              <a:rPr lang="en-US" dirty="0" smtClean="0"/>
              <a:t>If China does </a:t>
            </a:r>
            <a:r>
              <a:rPr lang="en-US" u="sng" dirty="0" smtClean="0"/>
              <a:t>not</a:t>
            </a:r>
            <a:r>
              <a:rPr lang="en-US" dirty="0" smtClean="0"/>
              <a:t> join TPP</a:t>
            </a:r>
          </a:p>
          <a:p>
            <a:pPr lvl="1"/>
            <a:r>
              <a:rPr lang="en-US" dirty="0" smtClean="0"/>
              <a:t>Will suffer from trade diversion in countries without China FTAs</a:t>
            </a:r>
          </a:p>
          <a:p>
            <a:pPr lvl="2"/>
            <a:r>
              <a:rPr lang="en-US" dirty="0" smtClean="0"/>
              <a:t>US, Japan</a:t>
            </a:r>
          </a:p>
          <a:p>
            <a:pPr lvl="2"/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Will suffer from trade diversion due to ROOs even in countries </a:t>
            </a:r>
            <a:r>
              <a:rPr lang="en-US" u="sng" dirty="0" smtClean="0"/>
              <a:t>with</a:t>
            </a:r>
            <a:r>
              <a:rPr lang="en-US" dirty="0" smtClean="0"/>
              <a:t> China FTAs</a:t>
            </a:r>
          </a:p>
          <a:p>
            <a:pPr lvl="2"/>
            <a:r>
              <a:rPr lang="en-US" dirty="0" smtClean="0"/>
              <a:t>Chile, Peru, members of ASEAN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Implications of </a:t>
            </a:r>
            <a:r>
              <a:rPr lang="en-US" dirty="0"/>
              <a:t>Mega-FTAs for </a:t>
            </a:r>
            <a:r>
              <a:rPr lang="en-US" dirty="0" smtClean="0"/>
              <a:t>China:  TPP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3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239000" cy="3810274"/>
          </a:xfrm>
        </p:spPr>
        <p:txBody>
          <a:bodyPr/>
          <a:lstStyle/>
          <a:p>
            <a:r>
              <a:rPr lang="en-US" dirty="0" smtClean="0"/>
              <a:t>If China does </a:t>
            </a:r>
            <a:r>
              <a:rPr lang="en-US" u="sng" dirty="0" smtClean="0"/>
              <a:t>not</a:t>
            </a:r>
            <a:r>
              <a:rPr lang="en-US" dirty="0" smtClean="0"/>
              <a:t> join TPP</a:t>
            </a:r>
          </a:p>
          <a:p>
            <a:pPr lvl="1"/>
            <a:r>
              <a:rPr lang="en-US" dirty="0" smtClean="0"/>
              <a:t>Will not be subject to non-trade requirements of TPP</a:t>
            </a:r>
          </a:p>
          <a:p>
            <a:pPr lvl="2"/>
            <a:r>
              <a:rPr lang="en-US" dirty="0" smtClean="0"/>
              <a:t>State owned enterprises</a:t>
            </a:r>
          </a:p>
          <a:p>
            <a:pPr lvl="2"/>
            <a:r>
              <a:rPr lang="en-US" dirty="0" smtClean="0"/>
              <a:t>Labor Standards</a:t>
            </a:r>
          </a:p>
          <a:p>
            <a:pPr lvl="2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May not need to open trade as much as TPP requires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Implications of </a:t>
            </a:r>
            <a:r>
              <a:rPr lang="en-US" dirty="0"/>
              <a:t>Mega-FTAs for </a:t>
            </a:r>
            <a:r>
              <a:rPr lang="en-US" dirty="0" smtClean="0"/>
              <a:t>China:  TPP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7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239000" cy="4376583"/>
          </a:xfrm>
        </p:spPr>
        <p:txBody>
          <a:bodyPr/>
          <a:lstStyle/>
          <a:p>
            <a:r>
              <a:rPr lang="en-US" sz="2800" dirty="0" smtClean="0"/>
              <a:t>If RCEP, including China, succeeds</a:t>
            </a:r>
          </a:p>
          <a:p>
            <a:pPr lvl="1"/>
            <a:r>
              <a:rPr lang="en-US" sz="2400" dirty="0" smtClean="0"/>
              <a:t>Minimal trade creation/diversion, since China already has FTAs with ASEAN and some other RCEP members</a:t>
            </a:r>
          </a:p>
          <a:p>
            <a:pPr lvl="2"/>
            <a:r>
              <a:rPr lang="en-US" sz="2000" dirty="0" smtClean="0"/>
              <a:t>S Korea</a:t>
            </a:r>
          </a:p>
          <a:p>
            <a:pPr lvl="2"/>
            <a:r>
              <a:rPr lang="en-US" sz="2000" dirty="0" smtClean="0"/>
              <a:t>New Zealand</a:t>
            </a:r>
          </a:p>
          <a:p>
            <a:pPr lvl="1"/>
            <a:r>
              <a:rPr lang="en-US" sz="2400" dirty="0" smtClean="0"/>
              <a:t>Largest effect will be FTA with Japan</a:t>
            </a:r>
          </a:p>
          <a:p>
            <a:pPr lvl="2"/>
            <a:r>
              <a:rPr lang="en-US" sz="2000" dirty="0" smtClean="0"/>
              <a:t>Some trade creation</a:t>
            </a:r>
          </a:p>
          <a:p>
            <a:pPr lvl="2"/>
            <a:r>
              <a:rPr lang="en-US" sz="2000" dirty="0" smtClean="0"/>
              <a:t>Reversal of prior trade diversion from Japan’s other FTAs, including TPP.</a:t>
            </a:r>
          </a:p>
          <a:p>
            <a:pPr lvl="2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Implications of </a:t>
            </a:r>
            <a:r>
              <a:rPr lang="en-US" dirty="0"/>
              <a:t>Mega-FTAs for </a:t>
            </a:r>
            <a:r>
              <a:rPr lang="en-US" dirty="0" smtClean="0"/>
              <a:t>China:  RCEP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7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239000" cy="4475071"/>
          </a:xfrm>
        </p:spPr>
        <p:txBody>
          <a:bodyPr/>
          <a:lstStyle/>
          <a:p>
            <a:r>
              <a:rPr lang="en-US" dirty="0" smtClean="0"/>
              <a:t>If RCEP, including China, succeeds</a:t>
            </a:r>
          </a:p>
          <a:p>
            <a:pPr lvl="1"/>
            <a:r>
              <a:rPr lang="en-US" smtClean="0"/>
              <a:t>If it cumulates </a:t>
            </a:r>
            <a:r>
              <a:rPr lang="en-US" dirty="0" smtClean="0"/>
              <a:t>rules of origin, RCEP will reduce trade and investment </a:t>
            </a:r>
            <a:r>
              <a:rPr lang="en-US" smtClean="0"/>
              <a:t>diversion due </a:t>
            </a:r>
            <a:r>
              <a:rPr lang="en-US" dirty="0" smtClean="0"/>
              <a:t>to ROOs.</a:t>
            </a:r>
          </a:p>
          <a:p>
            <a:r>
              <a:rPr lang="en-US" dirty="0" smtClean="0"/>
              <a:t>Though initiated by ASEAN, RCEP will be viewed as a political triumph of China in building a China-centered economic bloc.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 smtClean="0"/>
              <a:t>Implications of </a:t>
            </a:r>
            <a:r>
              <a:rPr lang="en-US" dirty="0"/>
              <a:t>Mega-FTAs for </a:t>
            </a:r>
            <a:r>
              <a:rPr lang="en-US" dirty="0" smtClean="0"/>
              <a:t>China:  RCEP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8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475071"/>
          </a:xfrm>
        </p:spPr>
        <p:txBody>
          <a:bodyPr/>
          <a:lstStyle/>
          <a:p>
            <a:r>
              <a:rPr lang="en-US" dirty="0" smtClean="0"/>
              <a:t>1995-2015</a:t>
            </a:r>
          </a:p>
          <a:p>
            <a:pPr lvl="1"/>
            <a:r>
              <a:rPr lang="en-US" dirty="0" smtClean="0"/>
              <a:t>Other negotiations under WTO have been “plurilateral”</a:t>
            </a:r>
          </a:p>
          <a:p>
            <a:pPr lvl="2"/>
            <a:r>
              <a:rPr lang="en-US" dirty="0" smtClean="0"/>
              <a:t>Involve a subset of WTO members in agreements that others may or may not choose to join</a:t>
            </a:r>
          </a:p>
          <a:p>
            <a:pPr lvl="1"/>
            <a:r>
              <a:rPr lang="en-US" dirty="0" smtClean="0"/>
              <a:t>Instead, Free Trade Agreements (FTAs) have proliferated</a:t>
            </a:r>
          </a:p>
          <a:p>
            <a:pPr lvl="2"/>
            <a:r>
              <a:rPr lang="en-US" dirty="0" smtClean="0"/>
              <a:t>Mostly zero tariffs within only a group of 2 or more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/>
              <a:t>How Trade Negotiations Have Changed</a:t>
            </a:r>
          </a:p>
        </p:txBody>
      </p:sp>
    </p:spTree>
    <p:extLst>
      <p:ext uri="{BB962C8B-B14F-4D97-AF65-F5344CB8AC3E}">
        <p14:creationId xmlns:p14="http://schemas.microsoft.com/office/powerpoint/2010/main" val="69145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5884333" y="1168401"/>
            <a:ext cx="8467" cy="4207933"/>
          </a:xfrm>
          <a:prstGeom prst="line">
            <a:avLst/>
          </a:prstGeom>
          <a:ln>
            <a:solidFill>
              <a:srgbClr val="00721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64667" y="728134"/>
            <a:ext cx="140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212"/>
                </a:solidFill>
              </a:rPr>
              <a:t>WTO</a:t>
            </a:r>
            <a:endParaRPr lang="en-US" sz="2800" dirty="0">
              <a:solidFill>
                <a:srgbClr val="007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9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678949"/>
              </p:ext>
            </p:extLst>
          </p:nvPr>
        </p:nvGraphicFramePr>
        <p:xfrm>
          <a:off x="1447800" y="2057400"/>
          <a:ext cx="7239000" cy="3627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China’s FTAs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2003 Hong Kong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2008 Singapore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2003 Macao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2009 Peru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2004 ASEAN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2010 Costa Rica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2005 Chile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2013</a:t>
                      </a:r>
                      <a:r>
                        <a:rPr lang="en-US" sz="2800" baseline="0" dirty="0" smtClean="0"/>
                        <a:t> Iceland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2006 Pakistan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2013 Switzerland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2008 New Zealand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2015 S Korea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/>
              <a:t>How Trade Negotiations Have Changed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5791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Years are dates FTAs on goods were signed.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974882"/>
              </p:ext>
            </p:extLst>
          </p:nvPr>
        </p:nvGraphicFramePr>
        <p:xfrm>
          <a:off x="1447800" y="2057400"/>
          <a:ext cx="7239000" cy="3627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China’s FTAs</a:t>
                      </a:r>
                      <a:r>
                        <a:rPr lang="en-US" sz="2800" dirty="0" smtClean="0"/>
                        <a:t>:</a:t>
                      </a:r>
                      <a:r>
                        <a:rPr lang="en-US" sz="2800" baseline="0" dirty="0" smtClean="0"/>
                        <a:t>  In Process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Canada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SADC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East African Com.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Singapore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India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Thailand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Japan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US TTIP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Malaysia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Vietnam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Philippines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West Africa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239000" cy="1127125"/>
          </a:xfrm>
        </p:spPr>
        <p:txBody>
          <a:bodyPr/>
          <a:lstStyle/>
          <a:p>
            <a:r>
              <a:rPr lang="en-US" dirty="0"/>
              <a:t>How Trade Negotiations Have Changed</a:t>
            </a:r>
          </a:p>
        </p:txBody>
      </p:sp>
      <p:sp>
        <p:nvSpPr>
          <p:cNvPr id="2" name="Oval 1"/>
          <p:cNvSpPr/>
          <p:nvPr/>
        </p:nvSpPr>
        <p:spPr>
          <a:xfrm>
            <a:off x="4893733" y="4080933"/>
            <a:ext cx="1625600" cy="643467"/>
          </a:xfrm>
          <a:prstGeom prst="ellipse">
            <a:avLst/>
          </a:prstGeom>
          <a:noFill/>
          <a:ln w="50800">
            <a:solidFill>
              <a:srgbClr val="0072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8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TAs 199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6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ord-school-ppt-template_11-12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ford-school-ppt-template_11-12_light.pot</Template>
  <TotalTime>36426</TotalTime>
  <Words>1563</Words>
  <Application>Microsoft Macintosh PowerPoint</Application>
  <PresentationFormat>On-screen Show (4:3)</PresentationFormat>
  <Paragraphs>280</Paragraphs>
  <Slides>48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ford-school-ppt-template_11-12_light</vt:lpstr>
      <vt:lpstr>The Changing Landscape of Trade Negotiations </vt:lpstr>
      <vt:lpstr>How Trade Negotiations Have Changed</vt:lpstr>
      <vt:lpstr>PowerPoint Presentation</vt:lpstr>
      <vt:lpstr>How Trade Negotiations Have Changed</vt:lpstr>
      <vt:lpstr>How Trade Negotiations Have Changed</vt:lpstr>
      <vt:lpstr>PowerPoint Presentation</vt:lpstr>
      <vt:lpstr>How Trade Negotiations Have Changed</vt:lpstr>
      <vt:lpstr>How Trade Negotiations Have Changed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Today:  “Mega-FTAs”</vt:lpstr>
      <vt:lpstr>Today:  “Mega-FTAs”</vt:lpstr>
      <vt:lpstr>Today:  “Mega-FTAs”</vt:lpstr>
      <vt:lpstr>Today:  “Mega-FTAs”</vt:lpstr>
      <vt:lpstr>More on TPP</vt:lpstr>
      <vt:lpstr>PowerPoint Presentation</vt:lpstr>
      <vt:lpstr>What Is the TPP?</vt:lpstr>
      <vt:lpstr>Oddities of the TPP</vt:lpstr>
      <vt:lpstr>PowerPoint Presentation</vt:lpstr>
      <vt:lpstr>PowerPoint Presentation</vt:lpstr>
      <vt:lpstr>Oddities of the TPP</vt:lpstr>
      <vt:lpstr>Oddities of the TPP</vt:lpstr>
      <vt:lpstr>Oddities of the TPP</vt:lpstr>
      <vt:lpstr>Oddities of the TPP</vt:lpstr>
      <vt:lpstr>Pros and Cons of all FTAs </vt:lpstr>
      <vt:lpstr>Pros and Cons of all FTAs </vt:lpstr>
      <vt:lpstr>Additional Pros and Cons of Mega-FTAs </vt:lpstr>
      <vt:lpstr>Additional Pros and Cons of Mega-FTAs </vt:lpstr>
      <vt:lpstr>Implications of Mega-FTAs for the WTO </vt:lpstr>
      <vt:lpstr>Implications of Mega-FTAs for the WTO </vt:lpstr>
      <vt:lpstr>Implications of Mega-FTAs for the WTO </vt:lpstr>
      <vt:lpstr>Implications of Mega-FTAs for the WTO </vt:lpstr>
      <vt:lpstr>Implications of Mega-FTAs for China</vt:lpstr>
      <vt:lpstr>PowerPoint Presentation</vt:lpstr>
      <vt:lpstr>PowerPoint Presentation</vt:lpstr>
      <vt:lpstr>PowerPoint Presentation</vt:lpstr>
      <vt:lpstr>Implications of Mega-FTAs for China:  TPP</vt:lpstr>
      <vt:lpstr>Implications of Mega-FTAs for China:  TPP</vt:lpstr>
      <vt:lpstr>Implications of Mega-FTAs for China:  RCEP</vt:lpstr>
      <vt:lpstr>Implications of Mega-FTAs for China:  RCEP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Rue the ROOs</dc:title>
  <dc:creator>Alan Deardorff</dc:creator>
  <cp:lastModifiedBy>Alan Deardorff</cp:lastModifiedBy>
  <cp:revision>93</cp:revision>
  <dcterms:created xsi:type="dcterms:W3CDTF">2011-07-06T15:52:55Z</dcterms:created>
  <dcterms:modified xsi:type="dcterms:W3CDTF">2016-02-28T12:32:41Z</dcterms:modified>
</cp:coreProperties>
</file>